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85" r:id="rId5"/>
    <p:sldId id="287" r:id="rId6"/>
    <p:sldId id="306" r:id="rId7"/>
    <p:sldId id="307" r:id="rId8"/>
    <p:sldId id="301" r:id="rId9"/>
    <p:sldId id="29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oto Sans Symbols" panose="020B0604020202020204" charset="0"/>
      <p:regular r:id="rId16"/>
      <p:bold r:id="rId17"/>
    </p:embeddedFont>
    <p:embeddedFont>
      <p:font typeface="Quattrocento Sans" panose="020B0604020202020204" charset="0"/>
      <p:regular r:id="rId18"/>
      <p:bold r:id="rId19"/>
      <p:italic r:id="rId20"/>
      <p:boldItalic r:id="rId21"/>
    </p:embeddedFont>
    <p:embeddedFont>
      <p:font typeface="Roboto" pitchFamily="2" charset="0"/>
      <p:regular r:id="rId22"/>
      <p:bold r:id="rId23"/>
      <p:italic r:id="rId24"/>
      <p:boldItalic r:id="rId25"/>
    </p:embeddedFont>
    <p:embeddedFont>
      <p:font typeface="Roboto Light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nando Rizzato" initials="FR" lastIdx="1" clrIdx="0">
    <p:extLst>
      <p:ext uri="{19B8F6BF-5375-455C-9EA6-DF929625EA0E}">
        <p15:presenceInfo xmlns:p15="http://schemas.microsoft.com/office/powerpoint/2012/main" userId="6781029751ada9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55" d="100"/>
          <a:sy n="55" d="100"/>
        </p:scale>
        <p:origin x="195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8T15:06:38.920" idx="1">
    <p:pos x="10" y="10"/>
    <p:text>Replace with your picture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3b0df31c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g63b0df31ca_7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fd3258c4_9_0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62fd3258c4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1e9bece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g541e9bece5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1e9bece5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541e9bece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41e9bece5_0_8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541e9bece5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41e9bece5_0_8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541e9bece5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7858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41e9bece5_0_8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541e9bece5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60355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1e9bece5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1e9bece5_0_8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541e9bece5_0_8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2f1720bba_7_90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325" tIns="90325" rIns="90325" bIns="90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62f1720bba_7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6400"/>
              <a:buNone/>
              <a:defRPr sz="6400" i="0" u="none" strike="noStrike" cap="none">
                <a:solidFill>
                  <a:srgbClr val="0F628A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9144000" y="925575"/>
            <a:ext cx="8229600" cy="1398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 idx="2"/>
          </p:nvPr>
        </p:nvSpPr>
        <p:spPr>
          <a:xfrm>
            <a:off x="914400" y="914400"/>
            <a:ext cx="8229600" cy="1398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914400" y="2324100"/>
            <a:ext cx="8229600" cy="7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1000"/>
              </a:spcBef>
              <a:spcAft>
                <a:spcPts val="10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3"/>
          </p:nvPr>
        </p:nvSpPr>
        <p:spPr>
          <a:xfrm>
            <a:off x="9144000" y="2324100"/>
            <a:ext cx="8229600" cy="7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1000"/>
              </a:spcBef>
              <a:spcAft>
                <a:spcPts val="10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Light">
  <p:cSld name="BLANK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6906" y="-136350"/>
            <a:ext cx="18524903" cy="1042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9" y="0"/>
            <a:ext cx="18282585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 txBox="1">
            <a:spLocks noGrp="1"/>
          </p:cNvSpPr>
          <p:nvPr>
            <p:ph type="ctrTitle"/>
          </p:nvPr>
        </p:nvSpPr>
        <p:spPr>
          <a:xfrm>
            <a:off x="914400" y="2324100"/>
            <a:ext cx="16459200" cy="29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62A3"/>
              </a:buClr>
              <a:buSzPts val="7200"/>
              <a:buFont typeface="Roboto"/>
              <a:buNone/>
              <a:defRPr sz="7200" b="1" i="0" u="none" strike="noStrike" cap="none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2A3"/>
              </a:buClr>
              <a:buSzPts val="7200"/>
              <a:buFont typeface="Roboto"/>
              <a:buNone/>
              <a:defRPr sz="7200" b="1" i="0" u="none" strike="noStrike" cap="none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2A3"/>
              </a:buClr>
              <a:buSzPts val="7200"/>
              <a:buFont typeface="Roboto"/>
              <a:buNone/>
              <a:defRPr sz="7200" b="1" i="0" u="none" strike="noStrike" cap="none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2A3"/>
              </a:buClr>
              <a:buSzPts val="7200"/>
              <a:buFont typeface="Roboto"/>
              <a:buNone/>
              <a:defRPr sz="7200" b="1" i="0" u="none" strike="noStrike" cap="none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2A3"/>
              </a:buClr>
              <a:buSzPts val="7200"/>
              <a:buFont typeface="Roboto"/>
              <a:buNone/>
              <a:defRPr sz="7200" b="1" i="0" u="none" strike="noStrike" cap="none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2A3"/>
              </a:buClr>
              <a:buSzPts val="7200"/>
              <a:buFont typeface="Roboto"/>
              <a:buNone/>
              <a:defRPr sz="7200" b="1" i="0" u="none" strike="noStrike" cap="none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2A3"/>
              </a:buClr>
              <a:buSzPts val="7200"/>
              <a:buFont typeface="Roboto"/>
              <a:buNone/>
              <a:defRPr sz="7200" b="1" i="0" u="none" strike="noStrike" cap="none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2A3"/>
              </a:buClr>
              <a:buSzPts val="7200"/>
              <a:buFont typeface="Roboto"/>
              <a:buNone/>
              <a:defRPr sz="7200" b="1" i="0" u="none" strike="noStrike" cap="none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62A3"/>
              </a:buClr>
              <a:buSzPts val="7200"/>
              <a:buFont typeface="Roboto"/>
              <a:buNone/>
              <a:defRPr sz="7200" b="1" i="0" u="none" strike="noStrike" cap="none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2286000" y="5403056"/>
            <a:ext cx="13716000" cy="24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562A3"/>
              </a:buClr>
              <a:buSzPts val="3600"/>
              <a:buFont typeface="Roboto Light"/>
              <a:buNone/>
              <a:defRPr sz="3600" i="0" u="none" strike="noStrike" cap="none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sz="24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sz="24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sz="24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sz="24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sz="24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sz="240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716973" y="547689"/>
            <a:ext cx="163140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6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716973" y="2738438"/>
            <a:ext cx="163140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>
            <a:lvl1pPr marL="457200" marR="0" lvl="0" indent="-787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Noto Sans Symbols"/>
              <a:buChar char="▪"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609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571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571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3940469" y="9739314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182825" rIns="182825" bIns="1828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5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182825" rIns="182825" bIns="1828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900"/>
            </a:lvl1pPr>
            <a:lvl2pPr marL="914400" lvl="1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371600" lvl="2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1828800" lvl="3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2286000" lvl="4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2743200" lvl="5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3200400" lvl="6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3657600" lvl="7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4114800" lvl="8" indent="-34290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5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182825" rIns="182825" bIns="1828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900"/>
            </a:lvl1pPr>
            <a:lvl2pPr marL="914400" lvl="1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371600" lvl="2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1828800" lvl="3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2286000" lvl="4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2743200" lvl="5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3200400" lvl="6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3657600" lvl="7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4114800" lvl="8" indent="-34290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16944916" y="9326435"/>
            <a:ext cx="1097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182825" rIns="182825" bIns="1828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1247776" y="2564608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9000"/>
              <a:buFont typeface="Calibri"/>
              <a:buNone/>
              <a:defRPr sz="9000" b="1" i="0" u="none" strike="noStrike" cap="none">
                <a:solidFill>
                  <a:srgbClr val="0F62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body" idx="1"/>
          </p:nvPr>
        </p:nvSpPr>
        <p:spPr>
          <a:xfrm>
            <a:off x="1247776" y="6884194"/>
            <a:ext cx="157734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blank" preserve="1">
  <p:cSld name="1_Cov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58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oarder">
  <p:cSld name="BLANK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9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map)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914400" y="3441700"/>
            <a:ext cx="16459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9000"/>
              <a:buFont typeface="Roboto"/>
              <a:buNone/>
              <a:defRPr sz="90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914300" y="6858000"/>
            <a:ext cx="164592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1000"/>
              </a:spcBef>
              <a:spcAft>
                <a:spcPts val="10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boarder)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914400" y="3441700"/>
            <a:ext cx="16459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9000"/>
              <a:buFont typeface="Roboto"/>
              <a:buNone/>
              <a:defRPr sz="90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914300" y="6858000"/>
            <a:ext cx="164592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1000"/>
              </a:spcBef>
              <a:spcAft>
                <a:spcPts val="10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blank)">
  <p:cSld name="SECTION_HEADER_1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914400" y="3441700"/>
            <a:ext cx="16459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9000"/>
              <a:buFont typeface="Roboto"/>
              <a:buNone/>
              <a:defRPr sz="90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ubTitle" idx="1"/>
          </p:nvPr>
        </p:nvSpPr>
        <p:spPr>
          <a:xfrm>
            <a:off x="914300" y="6858000"/>
            <a:ext cx="164592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1000"/>
              </a:spcBef>
              <a:spcAft>
                <a:spcPts val="10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dots)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914400" y="3441700"/>
            <a:ext cx="16459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9000"/>
              <a:buFont typeface="Roboto"/>
              <a:buNone/>
              <a:defRPr sz="90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914300" y="6858000"/>
            <a:ext cx="164592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1000"/>
              </a:spcBef>
              <a:spcAft>
                <a:spcPts val="10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6400"/>
              <a:buFont typeface="Roboto"/>
              <a:buNone/>
              <a:defRPr sz="64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914400" y="2324100"/>
            <a:ext cx="16459200" cy="7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1000"/>
              </a:spcBef>
              <a:spcAft>
                <a:spcPts val="10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boarder)">
  <p:cSld name="TWO_OBJECT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6400"/>
              <a:buFont typeface="Roboto"/>
              <a:buNone/>
              <a:defRPr sz="64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914400" y="2324100"/>
            <a:ext cx="16459200" cy="7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7350" rtl="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rtl="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rtl="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rtl="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rtl="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rtl="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rtl="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rtl="0">
              <a:spcBef>
                <a:spcPts val="1000"/>
              </a:spcBef>
              <a:spcAft>
                <a:spcPts val="10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5164645" y="9654938"/>
            <a:ext cx="8646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7200"/>
              <a:buFont typeface="Roboto"/>
              <a:buNone/>
              <a:defRPr sz="7200" b="1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27100" y="2324100"/>
            <a:ext cx="16459200" cy="7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●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○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■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●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○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■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●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○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87350">
              <a:spcBef>
                <a:spcPts val="1000"/>
              </a:spcBef>
              <a:spcAft>
                <a:spcPts val="1000"/>
              </a:spcAft>
              <a:buClr>
                <a:srgbClr val="363636"/>
              </a:buClr>
              <a:buSzPts val="2500"/>
              <a:buFont typeface="Roboto"/>
              <a:buChar char="■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4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4">
          <p15:clr>
            <a:srgbClr val="EA4335"/>
          </p15:clr>
        </p15:guide>
        <p15:guide id="2" orient="horz" pos="576">
          <p15:clr>
            <a:srgbClr val="EA4335"/>
          </p15:clr>
        </p15:guide>
        <p15:guide id="3" orient="horz" pos="6048">
          <p15:clr>
            <a:srgbClr val="EA4335"/>
          </p15:clr>
        </p15:guide>
        <p15:guide id="4" pos="5760">
          <p15:clr>
            <a:srgbClr val="EA4335"/>
          </p15:clr>
        </p15:guide>
        <p15:guide id="5" pos="576">
          <p15:clr>
            <a:srgbClr val="EA4335"/>
          </p15:clr>
        </p15:guide>
        <p15:guide id="6" pos="10944">
          <p15:clr>
            <a:srgbClr val="EA4335"/>
          </p15:clr>
        </p15:guide>
        <p15:guide id="7" orient="horz" pos="146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mailto:juliomarmarchetti@gmail.com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hyperlink" Target="https://www.linkedin.com/in/juliomarmarchetti/" TargetMode="External"/><Relationship Id="rId9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hLoad/bo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hLoad/hors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sglienke/spring4d/src/mast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gif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mailto:juliomarmarchetti@gmail.com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gif"/><Relationship Id="rId5" Type="http://schemas.openxmlformats.org/officeDocument/2006/relationships/image" Target="../media/image8.png"/><Relationship Id="rId4" Type="http://schemas.openxmlformats.org/officeDocument/2006/relationships/hyperlink" Target="http://www.juliomarmarchetti.com.b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/>
        </p:nvSpPr>
        <p:spPr>
          <a:xfrm>
            <a:off x="5683925" y="6624549"/>
            <a:ext cx="9809400" cy="204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800" b="1" dirty="0">
              <a:solidFill>
                <a:srgbClr val="2562A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7"/>
          <p:cNvSpPr txBox="1"/>
          <p:nvPr/>
        </p:nvSpPr>
        <p:spPr>
          <a:xfrm>
            <a:off x="4474029" y="8904985"/>
            <a:ext cx="12458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lvl="0" algn="ctr"/>
            <a:endParaRPr sz="2900" b="1" i="0" u="none" strike="noStrike" cap="all" dirty="0">
              <a:solidFill>
                <a:srgbClr val="2562A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8F7E755-9951-4B40-B909-A4DF77B7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it-IT" dirty="0"/>
              <a:t>Ecossistema Completo: Boss + Horse + Spring4D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9DD59EC-8E52-B342-B63E-0704F90515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2562A3"/>
                </a:solidFill>
              </a:rPr>
              <a:t>Juliomar Marchetti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CFD8AF-9C3F-4AD8-A1DB-2164F1263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318" y="7757685"/>
            <a:ext cx="2539682" cy="25396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 idx="4294967295"/>
          </p:nvPr>
        </p:nvSpPr>
        <p:spPr>
          <a:xfrm>
            <a:off x="714349" y="946650"/>
            <a:ext cx="9815105" cy="10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6400"/>
              <a:buFont typeface="Calibri"/>
              <a:buNone/>
            </a:pPr>
            <a:r>
              <a:rPr lang="en-US" sz="8000" b="0" dirty="0">
                <a:latin typeface="Roboto Light"/>
                <a:ea typeface="Roboto Light"/>
                <a:cs typeface="Roboto Light"/>
                <a:sym typeface="Roboto Light"/>
              </a:rPr>
              <a:t>Juliomar Marchetti</a:t>
            </a:r>
            <a:endParaRPr sz="8000" b="0" i="0" u="none" strike="noStrike" cap="none" dirty="0">
              <a:solidFill>
                <a:srgbClr val="0F628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4294967295"/>
          </p:nvPr>
        </p:nvSpPr>
        <p:spPr>
          <a:xfrm>
            <a:off x="914400" y="3088500"/>
            <a:ext cx="15697200" cy="5205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  <a:t>Juliomar Marchetti</a:t>
            </a:r>
            <a:b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  <a:t>Embarcadero MVP/</a:t>
            </a:r>
            <a:r>
              <a:rPr lang="en-US" sz="4800" dirty="0" err="1">
                <a:latin typeface="Roboto Light"/>
                <a:ea typeface="Roboto Light"/>
                <a:cs typeface="Roboto Light"/>
                <a:sym typeface="Roboto Light"/>
              </a:rPr>
              <a:t>Projeto</a:t>
            </a: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4800" dirty="0" err="1">
                <a:latin typeface="Roboto Light"/>
                <a:ea typeface="Roboto Light"/>
                <a:cs typeface="Roboto Light"/>
                <a:sym typeface="Roboto Light"/>
              </a:rPr>
              <a:t>ACBr</a:t>
            </a: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  <a:t> /</a:t>
            </a:r>
            <a:r>
              <a:rPr lang="en-US" sz="4800" dirty="0" err="1">
                <a:latin typeface="Roboto Light"/>
                <a:ea typeface="Roboto Light"/>
                <a:cs typeface="Roboto Light"/>
                <a:sym typeface="Roboto Light"/>
              </a:rPr>
              <a:t>Arquiteto</a:t>
            </a: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  <a:t> Software</a:t>
            </a:r>
            <a:b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4800" dirty="0" err="1">
                <a:latin typeface="Roboto Light"/>
                <a:ea typeface="Roboto Light"/>
                <a:cs typeface="Roboto Light"/>
                <a:sym typeface="Roboto Light"/>
              </a:rPr>
              <a:t>RenaSoft</a:t>
            </a: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  <a:t>/</a:t>
            </a:r>
            <a:r>
              <a:rPr lang="en-US" sz="4800" dirty="0" err="1">
                <a:latin typeface="Roboto Light"/>
                <a:ea typeface="Roboto Light"/>
                <a:cs typeface="Roboto Light"/>
                <a:sym typeface="Roboto Light"/>
              </a:rPr>
              <a:t>Projeto</a:t>
            </a: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4800" dirty="0" err="1">
                <a:latin typeface="Roboto Light"/>
                <a:ea typeface="Roboto Light"/>
                <a:cs typeface="Roboto Light"/>
                <a:sym typeface="Roboto Light"/>
              </a:rPr>
              <a:t>ACBr</a:t>
            </a: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  <a:t>/JM </a:t>
            </a:r>
            <a:r>
              <a:rPr lang="en-US" sz="4800" dirty="0" err="1">
                <a:latin typeface="Roboto Light"/>
                <a:ea typeface="Roboto Light"/>
                <a:cs typeface="Roboto Light"/>
                <a:sym typeface="Roboto Light"/>
              </a:rPr>
              <a:t>Consultoria</a:t>
            </a:r>
            <a:b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-US" sz="48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juliomarmarchetti@gmail.com</a:t>
            </a:r>
            <a:endParaRPr lang="en-US" sz="4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4800" dirty="0"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https://www.linkedin.com/in/juliomarmarchetti/</a:t>
            </a:r>
            <a:endParaRPr lang="en-US" sz="4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br>
              <a:rPr lang="en-US" sz="4800" dirty="0"/>
            </a:br>
            <a:endParaRPr sz="4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326EE8-7B82-5149-B9C5-F4C557AD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3314218" y="661121"/>
            <a:ext cx="2271389" cy="344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BB5725-9BAE-43FD-A70F-348ACC2B4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3081" y="7023959"/>
            <a:ext cx="2539682" cy="2539682"/>
          </a:xfrm>
          <a:prstGeom prst="rect">
            <a:avLst/>
          </a:prstGeom>
        </p:spPr>
      </p:pic>
      <p:pic>
        <p:nvPicPr>
          <p:cNvPr id="2" name="Picture 2" descr="RenaBlog - RenaSoft Sistemas - Noticias, informações e muito conteúdo">
            <a:extLst>
              <a:ext uri="{FF2B5EF4-FFF2-40B4-BE49-F238E27FC236}">
                <a16:creationId xmlns:a16="http://schemas.microsoft.com/office/drawing/2014/main" id="{CC09BE27-FA51-4B86-BF99-9146906C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9" y="8611141"/>
            <a:ext cx="3733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tal | Projeto ACBr - Automação Comercial Brasil">
            <a:extLst>
              <a:ext uri="{FF2B5EF4-FFF2-40B4-BE49-F238E27FC236}">
                <a16:creationId xmlns:a16="http://schemas.microsoft.com/office/drawing/2014/main" id="{F04F3C1B-9495-44E1-8038-2041D164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72" y="7875683"/>
            <a:ext cx="3037609" cy="210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 idx="4294967295"/>
          </p:nvPr>
        </p:nvSpPr>
        <p:spPr>
          <a:xfrm>
            <a:off x="1104900" y="881728"/>
            <a:ext cx="15773400" cy="10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182800" rIns="182800" bIns="1828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Calibri"/>
              <a:buNone/>
            </a:pPr>
            <a:r>
              <a:rPr lang="en-US" sz="8000" b="0" dirty="0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O que </a:t>
            </a:r>
            <a:r>
              <a:rPr lang="en-US" sz="8000" b="0" dirty="0" err="1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vamos</a:t>
            </a:r>
            <a:r>
              <a:rPr lang="en-US" sz="8000" b="0" dirty="0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8000" b="0" dirty="0" err="1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ver</a:t>
            </a:r>
            <a:r>
              <a:rPr lang="en-US" sz="8000" b="0" dirty="0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</a:p>
        </p:txBody>
      </p:sp>
      <p:sp>
        <p:nvSpPr>
          <p:cNvPr id="74" name="Google Shape;74;p19"/>
          <p:cNvSpPr/>
          <p:nvPr/>
        </p:nvSpPr>
        <p:spPr>
          <a:xfrm>
            <a:off x="1176850" y="2189200"/>
            <a:ext cx="12387000" cy="6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Roboto Light"/>
                <a:ea typeface="Roboto Light"/>
                <a:cs typeface="Roboto Light"/>
                <a:sym typeface="Roboto Light"/>
              </a:rPr>
              <a:t>BOSS – </a:t>
            </a:r>
            <a:r>
              <a:rPr lang="en-US" sz="4000" dirty="0" err="1">
                <a:latin typeface="Roboto Light"/>
                <a:ea typeface="Roboto Light"/>
                <a:cs typeface="Roboto Light"/>
                <a:sym typeface="Roboto Light"/>
              </a:rPr>
              <a:t>Gerenciador</a:t>
            </a:r>
            <a:r>
              <a:rPr lang="en-US" sz="4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4000" dirty="0" err="1">
                <a:latin typeface="Roboto Light"/>
                <a:ea typeface="Roboto Light"/>
                <a:cs typeface="Roboto Light"/>
                <a:sym typeface="Roboto Light"/>
              </a:rPr>
              <a:t>pacotes</a:t>
            </a:r>
            <a:endParaRPr lang="en-US" sz="4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Roboto Light"/>
                <a:ea typeface="Roboto Light"/>
                <a:cs typeface="Roboto Light"/>
                <a:sym typeface="Roboto Light"/>
              </a:rPr>
              <a:t>Horse – Framework para API/</a:t>
            </a:r>
            <a:r>
              <a:rPr lang="en-US" sz="4000" dirty="0" err="1">
                <a:latin typeface="Roboto Light"/>
                <a:ea typeface="Roboto Light"/>
                <a:cs typeface="Roboto Light"/>
                <a:sym typeface="Roboto Light"/>
              </a:rPr>
              <a:t>Microsserviços</a:t>
            </a:r>
            <a:endParaRPr lang="en-US" sz="4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Roboto Light"/>
                <a:ea typeface="Roboto Light"/>
                <a:cs typeface="Roboto Light"/>
                <a:sym typeface="Roboto Light"/>
              </a:rPr>
              <a:t>Spring4d/Marshmallow – </a:t>
            </a:r>
            <a:r>
              <a:rPr lang="en-US" sz="4000" dirty="0" err="1">
                <a:latin typeface="Roboto Light"/>
                <a:ea typeface="Roboto Light"/>
                <a:cs typeface="Roboto Light"/>
                <a:sym typeface="Roboto Light"/>
              </a:rPr>
              <a:t>persistir</a:t>
            </a:r>
            <a:r>
              <a:rPr lang="en-US" sz="4000" dirty="0">
                <a:latin typeface="Roboto Light"/>
                <a:ea typeface="Roboto Light"/>
                <a:cs typeface="Roboto Light"/>
                <a:sym typeface="Roboto Light"/>
              </a:rPr>
              <a:t> dados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6FE66-8D42-1B46-8032-EF3767E843A9}"/>
              </a:ext>
            </a:extLst>
          </p:cNvPr>
          <p:cNvSpPr txBox="1"/>
          <p:nvPr/>
        </p:nvSpPr>
        <p:spPr>
          <a:xfrm>
            <a:off x="1943100" y="27595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9695E-B35E-1345-B6F9-32375AFD1621}"/>
              </a:ext>
            </a:extLst>
          </p:cNvPr>
          <p:cNvSpPr txBox="1"/>
          <p:nvPr/>
        </p:nvSpPr>
        <p:spPr>
          <a:xfrm>
            <a:off x="1681843" y="26452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/>
          <a:p>
            <a:r>
              <a:rPr lang="it-IT" dirty="0"/>
              <a:t>Ecossistema Completo: Boss + Horse + Spring4D</a:t>
            </a:r>
            <a:endParaRPr lang="en-US" dirty="0">
              <a:sym typeface="Roboto Ligh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B509647-4881-5D41-B100-56819F1D02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Conhecer</a:t>
            </a:r>
            <a:r>
              <a:rPr lang="en-US" dirty="0"/>
              <a:t> as ferramentas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title"/>
          </p:nvPr>
        </p:nvSpPr>
        <p:spPr>
          <a:xfrm>
            <a:off x="914400" y="688775"/>
            <a:ext cx="164592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182825" rIns="182825" bIns="1828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Calibri"/>
              <a:buNone/>
            </a:pPr>
            <a:r>
              <a:rPr lang="en-US" sz="8000" b="0" dirty="0">
                <a:latin typeface="Roboto Light"/>
                <a:ea typeface="Roboto Light"/>
                <a:cs typeface="Roboto Light"/>
                <a:sym typeface="Roboto Light"/>
              </a:rPr>
              <a:t>BOSS</a:t>
            </a:r>
            <a:endParaRPr lang="en-US" sz="8000" b="0" i="0" u="none" strike="noStrike" cap="none" dirty="0">
              <a:solidFill>
                <a:srgbClr val="0C5E8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9" name="Google Shape;349;p48"/>
          <p:cNvSpPr txBox="1">
            <a:spLocks noGrp="1"/>
          </p:cNvSpPr>
          <p:nvPr>
            <p:ph type="body" idx="1"/>
          </p:nvPr>
        </p:nvSpPr>
        <p:spPr>
          <a:xfrm>
            <a:off x="914400" y="2324100"/>
            <a:ext cx="16459200" cy="7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914400" marR="0" lvl="0" indent="-71120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4000"/>
              <a:buChar char="●"/>
            </a:pPr>
            <a:r>
              <a:rPr lang="en-US" sz="36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https://github.com/HashLoad/boss</a:t>
            </a:r>
            <a:endParaRPr lang="en-US" sz="3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0" indent="-71120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4000"/>
              <a:buChar char="●"/>
            </a:pPr>
            <a:endParaRPr lang="en-US" sz="3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7E345CFF-2C3C-44FF-87BB-BD2EFCB8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636" y="5458691"/>
            <a:ext cx="4769922" cy="25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ike a boss win GIF by Cheezburger">
            <a:extLst>
              <a:ext uri="{FF2B5EF4-FFF2-40B4-BE49-F238E27FC236}">
                <a16:creationId xmlns:a16="http://schemas.microsoft.com/office/drawing/2014/main" id="{76C39419-6876-4057-A2DF-3C92327C15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62" y="5568660"/>
            <a:ext cx="6704329" cy="378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title"/>
          </p:nvPr>
        </p:nvSpPr>
        <p:spPr>
          <a:xfrm>
            <a:off x="914400" y="688775"/>
            <a:ext cx="164592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182825" rIns="182825" bIns="1828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Calibri"/>
              <a:buNone/>
            </a:pPr>
            <a:r>
              <a:rPr lang="en-US" sz="8000" b="0" dirty="0">
                <a:latin typeface="Roboto Light"/>
                <a:ea typeface="Roboto Light"/>
                <a:cs typeface="Roboto Light"/>
                <a:sym typeface="Roboto Light"/>
              </a:rPr>
              <a:t>Horse</a:t>
            </a:r>
            <a:endParaRPr lang="en-US" sz="8000" b="0" i="0" u="none" strike="noStrike" cap="none" dirty="0">
              <a:solidFill>
                <a:srgbClr val="0C5E8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9" name="Google Shape;349;p48"/>
          <p:cNvSpPr txBox="1">
            <a:spLocks noGrp="1"/>
          </p:cNvSpPr>
          <p:nvPr>
            <p:ph type="body" idx="1"/>
          </p:nvPr>
        </p:nvSpPr>
        <p:spPr>
          <a:xfrm>
            <a:off x="914400" y="2324100"/>
            <a:ext cx="16459200" cy="7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914400" marR="0" lvl="0" indent="-71120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4000"/>
              <a:buChar char="●"/>
            </a:pPr>
            <a:r>
              <a:rPr lang="en-US" sz="36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https://github.com/HashLoad/horse</a:t>
            </a:r>
            <a:endParaRPr lang="en-US" sz="3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0" indent="-71120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4000"/>
              <a:buChar char="●"/>
            </a:pPr>
            <a:endParaRPr lang="en-US" sz="3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0" name="Picture 2" descr="Horse">
            <a:extLst>
              <a:ext uri="{FF2B5EF4-FFF2-40B4-BE49-F238E27FC236}">
                <a16:creationId xmlns:a16="http://schemas.microsoft.com/office/drawing/2014/main" id="{E450B5C3-85E3-45CA-B4E1-928A0AD3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527" y="5731452"/>
            <a:ext cx="5037859" cy="340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oss GIF">
            <a:extLst>
              <a:ext uri="{FF2B5EF4-FFF2-40B4-BE49-F238E27FC236}">
                <a16:creationId xmlns:a16="http://schemas.microsoft.com/office/drawing/2014/main" id="{17409783-034A-4E5C-BDB4-7A4593E8CA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82" y="5702306"/>
            <a:ext cx="38100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3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title"/>
          </p:nvPr>
        </p:nvSpPr>
        <p:spPr>
          <a:xfrm>
            <a:off x="914400" y="688775"/>
            <a:ext cx="164592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182825" rIns="182825" bIns="1828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Calibri"/>
              <a:buNone/>
            </a:pPr>
            <a:r>
              <a:rPr lang="en-US" sz="8000" b="0" dirty="0">
                <a:latin typeface="Roboto Light"/>
                <a:ea typeface="Roboto Light"/>
                <a:cs typeface="Roboto Light"/>
                <a:sym typeface="Roboto Light"/>
              </a:rPr>
              <a:t>Spring4D/Marshmallow</a:t>
            </a:r>
            <a:endParaRPr lang="en-US" sz="8000" b="0" i="0" u="none" strike="noStrike" cap="none" dirty="0">
              <a:solidFill>
                <a:srgbClr val="0C5E8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9" name="Google Shape;349;p48"/>
          <p:cNvSpPr txBox="1">
            <a:spLocks noGrp="1"/>
          </p:cNvSpPr>
          <p:nvPr>
            <p:ph type="body" idx="1"/>
          </p:nvPr>
        </p:nvSpPr>
        <p:spPr>
          <a:xfrm>
            <a:off x="914400" y="2324100"/>
            <a:ext cx="16459200" cy="7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914400" marR="0" lvl="0" indent="-71120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4000"/>
              <a:buChar char="●"/>
            </a:pPr>
            <a:r>
              <a:rPr lang="en-US" sz="3600" dirty="0"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https://bitbucket.org/sglienke/spring4d/src/master/</a:t>
            </a:r>
            <a:endParaRPr lang="en-US" sz="3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marR="0" lvl="0" indent="-71120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SzPts val="4000"/>
              <a:buChar char="●"/>
            </a:pPr>
            <a:endParaRPr lang="en-US" sz="3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93E582-CE49-4E26-B8F0-EF1E6637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995" y="3894859"/>
            <a:ext cx="3619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 desafio do marshmallow">
            <a:extLst>
              <a:ext uri="{FF2B5EF4-FFF2-40B4-BE49-F238E27FC236}">
                <a16:creationId xmlns:a16="http://schemas.microsoft.com/office/drawing/2014/main" id="{03F251B5-C98E-4B76-92D4-0D551780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939" y="7116529"/>
            <a:ext cx="3692975" cy="23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ponding Jim Carrey GIF">
            <a:extLst>
              <a:ext uri="{FF2B5EF4-FFF2-40B4-BE49-F238E27FC236}">
                <a16:creationId xmlns:a16="http://schemas.microsoft.com/office/drawing/2014/main" id="{E54D27F3-B0C4-43CA-8CAC-4C6B075714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73" y="6808643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74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1409700"/>
          </a:xfrm>
          <a:prstGeom prst="rect">
            <a:avLst/>
          </a:prstGeom>
        </p:spPr>
        <p:txBody>
          <a:bodyPr spcFirstLastPara="1" wrap="square" lIns="137150" tIns="68550" rIns="137150" bIns="685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dirty="0">
                <a:latin typeface="Roboto Light"/>
                <a:ea typeface="Roboto Light"/>
                <a:cs typeface="Roboto Light"/>
                <a:sym typeface="Roboto Light"/>
              </a:rPr>
              <a:t>Run To The Hills</a:t>
            </a:r>
          </a:p>
        </p:txBody>
      </p:sp>
      <p:sp>
        <p:nvSpPr>
          <p:cNvPr id="377" name="Google Shape;377;p52"/>
          <p:cNvSpPr txBox="1">
            <a:spLocks noGrp="1"/>
          </p:cNvSpPr>
          <p:nvPr>
            <p:ph type="body" idx="1"/>
          </p:nvPr>
        </p:nvSpPr>
        <p:spPr>
          <a:xfrm>
            <a:off x="914400" y="2324100"/>
            <a:ext cx="16459200" cy="7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buNone/>
            </a:pPr>
            <a:r>
              <a:rPr lang="pt-BR" sz="4000" dirty="0">
                <a:latin typeface="Roboto Light"/>
                <a:ea typeface="Roboto Light"/>
                <a:cs typeface="Roboto Light"/>
                <a:sym typeface="Roboto Light"/>
              </a:rPr>
              <a:t>Vamos montar uma API sem dependências utilizando o Boss como gerenciador de pacotes, Horse como </a:t>
            </a:r>
            <a:r>
              <a:rPr lang="pt-BR" sz="4000" dirty="0" err="1">
                <a:latin typeface="Roboto Light"/>
                <a:ea typeface="Roboto Light"/>
                <a:cs typeface="Roboto Light"/>
                <a:sym typeface="Roboto Light"/>
              </a:rPr>
              <a:t>FrameWork</a:t>
            </a:r>
            <a:r>
              <a:rPr lang="pt-BR" sz="4000" dirty="0">
                <a:latin typeface="Roboto Light"/>
                <a:ea typeface="Roboto Light"/>
                <a:cs typeface="Roboto Light"/>
                <a:sym typeface="Roboto Light"/>
              </a:rPr>
              <a:t> para a API e Spring4D/Marshmallow para persistir os dados e assim poder escalar sem se preocupar com a sua implementação, trabalhando totalmente desacoplado.</a:t>
            </a:r>
            <a:endParaRPr lang="en-US" sz="4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124" name="Picture 4" descr="Just Do It Running GIF by Rocky">
            <a:extLst>
              <a:ext uri="{FF2B5EF4-FFF2-40B4-BE49-F238E27FC236}">
                <a16:creationId xmlns:a16="http://schemas.microsoft.com/office/drawing/2014/main" id="{82E372AF-B4CB-4AD0-AE31-4E29D3C99B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82" y="66770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334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/>
        </p:nvSpPr>
        <p:spPr>
          <a:xfrm>
            <a:off x="1370700" y="660971"/>
            <a:ext cx="155466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dirty="0" err="1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Obrigado</a:t>
            </a:r>
            <a:r>
              <a:rPr lang="en-US" sz="9600" dirty="0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!</a:t>
            </a:r>
          </a:p>
        </p:txBody>
      </p:sp>
      <p:sp>
        <p:nvSpPr>
          <p:cNvPr id="404" name="Google Shape;404;p56"/>
          <p:cNvSpPr txBox="1"/>
          <p:nvPr/>
        </p:nvSpPr>
        <p:spPr>
          <a:xfrm>
            <a:off x="6019309" y="2164871"/>
            <a:ext cx="60000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800" i="0" u="none" strike="noStrike" cap="none" dirty="0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QA?</a:t>
            </a:r>
            <a:endParaRPr lang="en-US" sz="3200" i="0" u="none" strike="noStrike" cap="none" dirty="0">
              <a:solidFill>
                <a:srgbClr val="2562A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6" name="Google Shape;406;p56"/>
          <p:cNvSpPr txBox="1"/>
          <p:nvPr/>
        </p:nvSpPr>
        <p:spPr>
          <a:xfrm>
            <a:off x="4303899" y="3440171"/>
            <a:ext cx="10506115" cy="558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4800" dirty="0">
                <a:solidFill>
                  <a:srgbClr val="3D85C6"/>
                </a:solidFill>
                <a:latin typeface="Roboto Light"/>
                <a:ea typeface="Roboto Light"/>
                <a:sym typeface="Roboto Light"/>
                <a:hlinkClick r:id="rId3"/>
              </a:rPr>
              <a:t>juliomarmarchetti@gmail.com</a:t>
            </a:r>
            <a:endParaRPr lang="en-US" sz="4800" dirty="0">
              <a:solidFill>
                <a:srgbClr val="3D85C6"/>
              </a:solidFill>
              <a:latin typeface="Roboto Light"/>
              <a:ea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4800" dirty="0">
                <a:solidFill>
                  <a:srgbClr val="3D85C6"/>
                </a:solidFill>
                <a:latin typeface="Roboto Light"/>
                <a:ea typeface="Roboto Light"/>
                <a:sym typeface="Roboto Light"/>
                <a:hlinkClick r:id="rId4"/>
              </a:rPr>
              <a:t>www.juliomarmarchetti.com.br</a:t>
            </a:r>
            <a:endParaRPr lang="en-US" sz="4800" dirty="0">
              <a:solidFill>
                <a:srgbClr val="3D85C6"/>
              </a:solidFill>
              <a:latin typeface="Roboto Light"/>
              <a:ea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4800" dirty="0">
                <a:solidFill>
                  <a:srgbClr val="3D85C6"/>
                </a:solidFill>
                <a:latin typeface="Roboto Light"/>
                <a:ea typeface="Roboto Light"/>
                <a:sym typeface="Roboto Light"/>
              </a:rPr>
              <a:t>Telegram @juliomar</a:t>
            </a:r>
          </a:p>
          <a:p>
            <a:pPr marL="0" lvl="0" indent="0" algn="ctr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4800" dirty="0">
                <a:solidFill>
                  <a:srgbClr val="3D85C6"/>
                </a:solidFill>
                <a:latin typeface="Roboto Light"/>
                <a:ea typeface="Roboto Light"/>
                <a:sym typeface="Roboto Light"/>
              </a:rPr>
              <a:t>Skype juliomar</a:t>
            </a:r>
          </a:p>
          <a:p>
            <a:pPr marL="0" lvl="0" indent="0" algn="ctr" rtl="0">
              <a:spcBef>
                <a:spcPts val="0"/>
              </a:spcBef>
              <a:spcAft>
                <a:spcPts val="2000"/>
              </a:spcAft>
              <a:buNone/>
            </a:pPr>
            <a:endParaRPr lang="en-US" dirty="0">
              <a:solidFill>
                <a:srgbClr val="3D85C6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E5C280-5E26-4264-AB55-48781E998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318" y="7757685"/>
            <a:ext cx="2539682" cy="2539682"/>
          </a:xfrm>
          <a:prstGeom prst="rect">
            <a:avLst/>
          </a:prstGeom>
        </p:spPr>
      </p:pic>
      <p:pic>
        <p:nvPicPr>
          <p:cNvPr id="6146" name="Picture 2" descr="Tom Hanks Thank You GIF">
            <a:extLst>
              <a:ext uri="{FF2B5EF4-FFF2-40B4-BE49-F238E27FC236}">
                <a16:creationId xmlns:a16="http://schemas.microsoft.com/office/drawing/2014/main" id="{043B6500-8DBD-449D-85CC-850CE11053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8" y="878996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naBlog - RenaSoft Sistemas - Noticias, informações e muito conteúdo">
            <a:extLst>
              <a:ext uri="{FF2B5EF4-FFF2-40B4-BE49-F238E27FC236}">
                <a16:creationId xmlns:a16="http://schemas.microsoft.com/office/drawing/2014/main" id="{EBE84C1D-67C5-47F4-ACC5-AB7ADEFE5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9" y="8611141"/>
            <a:ext cx="37338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ortal | Projeto ACBr - Automação Comercial Brasil">
            <a:extLst>
              <a:ext uri="{FF2B5EF4-FFF2-40B4-BE49-F238E27FC236}">
                <a16:creationId xmlns:a16="http://schemas.microsoft.com/office/drawing/2014/main" id="{4E73CF24-7D57-4721-9A9E-5515EB37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72" y="7875683"/>
            <a:ext cx="3037609" cy="210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191</Words>
  <Application>Microsoft Office PowerPoint</Application>
  <PresentationFormat>Personalizar</PresentationFormat>
  <Paragraphs>27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Quattrocento Sans</vt:lpstr>
      <vt:lpstr>Arial</vt:lpstr>
      <vt:lpstr>Noto Sans Symbols</vt:lpstr>
      <vt:lpstr>Calibri</vt:lpstr>
      <vt:lpstr>Roboto Light</vt:lpstr>
      <vt:lpstr>Roboto</vt:lpstr>
      <vt:lpstr>Office Theme</vt:lpstr>
      <vt:lpstr>Ecossistema Completo: Boss + Horse + Spring4D</vt:lpstr>
      <vt:lpstr>Juliomar Marchetti</vt:lpstr>
      <vt:lpstr>O que vamos ver?</vt:lpstr>
      <vt:lpstr>Ecossistema Completo: Boss + Horse + Spring4D</vt:lpstr>
      <vt:lpstr>BOSS</vt:lpstr>
      <vt:lpstr>Horse</vt:lpstr>
      <vt:lpstr>Spring4D/Marshmallow</vt:lpstr>
      <vt:lpstr>Run To The Hills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Juliomar Marchetti</cp:lastModifiedBy>
  <cp:revision>50</cp:revision>
  <dcterms:modified xsi:type="dcterms:W3CDTF">2021-02-23T09:25:18Z</dcterms:modified>
</cp:coreProperties>
</file>